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8"/>
  </p:notesMasterIdLst>
  <p:handoutMasterIdLst>
    <p:handoutMasterId r:id="rId19"/>
  </p:handoutMasterIdLst>
  <p:sldIdLst>
    <p:sldId id="432" r:id="rId5"/>
    <p:sldId id="422" r:id="rId6"/>
    <p:sldId id="425" r:id="rId7"/>
    <p:sldId id="426" r:id="rId8"/>
    <p:sldId id="433" r:id="rId9"/>
    <p:sldId id="427" r:id="rId10"/>
    <p:sldId id="434" r:id="rId11"/>
    <p:sldId id="435" r:id="rId12"/>
    <p:sldId id="436" r:id="rId13"/>
    <p:sldId id="437" r:id="rId14"/>
    <p:sldId id="428" r:id="rId15"/>
    <p:sldId id="429" r:id="rId16"/>
    <p:sldId id="439" r:id="rId17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85">
          <p15:clr>
            <a:srgbClr val="A4A3A4"/>
          </p15:clr>
        </p15:guide>
        <p15:guide id="2" orient="horz" pos="241">
          <p15:clr>
            <a:srgbClr val="A4A3A4"/>
          </p15:clr>
        </p15:guide>
        <p15:guide id="3" orient="horz" pos="1057">
          <p15:clr>
            <a:srgbClr val="A4A3A4"/>
          </p15:clr>
        </p15:guide>
        <p15:guide id="4" pos="5470">
          <p15:clr>
            <a:srgbClr val="A4A3A4"/>
          </p15:clr>
        </p15:guide>
        <p15:guide id="5" pos="2830">
          <p15:clr>
            <a:srgbClr val="A4A3A4"/>
          </p15:clr>
        </p15:guide>
        <p15:guide id="6" pos="28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an Abbas" initials="SA" lastIdx="12" clrIdx="0">
    <p:extLst/>
  </p:cmAuthor>
  <p:cmAuthor id="2" name="Mary Ann Tackett" initials="MAT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045"/>
    <a:srgbClr val="E07646"/>
    <a:srgbClr val="2082A2"/>
    <a:srgbClr val="2777A2"/>
    <a:srgbClr val="FBE81A"/>
    <a:srgbClr val="3671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82" autoAdjust="0"/>
    <p:restoredTop sz="99869" autoAdjust="0"/>
  </p:normalViewPr>
  <p:slideViewPr>
    <p:cSldViewPr snapToObjects="1">
      <p:cViewPr varScale="1">
        <p:scale>
          <a:sx n="74" d="100"/>
          <a:sy n="74" d="100"/>
        </p:scale>
        <p:origin x="48" y="210"/>
      </p:cViewPr>
      <p:guideLst>
        <p:guide orient="horz" pos="3985"/>
        <p:guide orient="horz" pos="241"/>
        <p:guide orient="horz" pos="1057"/>
        <p:guide pos="5470"/>
        <p:guide pos="2830"/>
        <p:guide pos="28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2E8218ED-525B-B94B-8CF2-2525368630E1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BE5607A-A7C1-5147-A20C-8EC063AE68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447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22EB7693-D3B8-DD42-B231-1AFBE1DC28CF}" type="datetimeFigureOut">
              <a:rPr lang="en-US" smtClean="0"/>
              <a:pPr/>
              <a:t>2/13/2018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95639AC-CCCD-3048-81AE-B69CD90549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16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639AC-CCCD-3048-81AE-B69CD905498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12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639AC-CCCD-3048-81AE-B69CD905498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59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6915184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al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-76200"/>
            <a:ext cx="5181600" cy="1899888"/>
          </a:xfrm>
          <a:prstGeom prst="rect">
            <a:avLst/>
          </a:prstGeom>
        </p:spPr>
      </p:pic>
      <p:sp>
        <p:nvSpPr>
          <p:cNvPr id="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8012" y="579437"/>
            <a:ext cx="8238627" cy="7921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400" b="1" i="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Josefin Slab"/>
                <a:cs typeface="Josefin Slab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</p:spTree>
    <p:extLst>
      <p:ext uri="{BB962C8B-B14F-4D97-AF65-F5344CB8AC3E}">
        <p14:creationId xmlns:p14="http://schemas.microsoft.com/office/powerpoint/2010/main" val="3158772745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199" y="381000"/>
            <a:ext cx="8257146" cy="1096700"/>
          </a:xfrm>
          <a:prstGeom prst="rect">
            <a:avLst/>
          </a:prstGeom>
        </p:spPr>
      </p:pic>
      <p:sp>
        <p:nvSpPr>
          <p:cNvPr id="7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31079" y="393170"/>
            <a:ext cx="8238627" cy="7921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400" b="1" i="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Josefin Slab"/>
                <a:cs typeface="Josefin Slab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</p:spTree>
    <p:extLst>
      <p:ext uri="{BB962C8B-B14F-4D97-AF65-F5344CB8AC3E}">
        <p14:creationId xmlns:p14="http://schemas.microsoft.com/office/powerpoint/2010/main" val="2955003186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ackgroun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 userDrawn="1"/>
        </p:nvSpPr>
        <p:spPr>
          <a:xfrm>
            <a:off x="457200" y="381000"/>
            <a:ext cx="8229600" cy="838200"/>
          </a:xfrm>
          <a:prstGeom prst="rect">
            <a:avLst/>
          </a:prstGeom>
          <a:effectLst/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Josefin Slab SemiBold"/>
                <a:ea typeface="+mj-ea"/>
                <a:cs typeface="Josefin Slab SemiBold"/>
              </a:defRPr>
            </a:lvl1pPr>
          </a:lstStyle>
          <a:p>
            <a:r>
              <a:rPr lang="en-US" sz="3200" b="1" i="0" dirty="0">
                <a:solidFill>
                  <a:srgbClr val="93C045"/>
                </a:solidFill>
                <a:latin typeface="Josefin Slab"/>
                <a:cs typeface="Josefin Slab"/>
              </a:rPr>
              <a:t>EDIT MASTER</a:t>
            </a:r>
            <a:r>
              <a:rPr lang="en-US" sz="3200" b="1" i="0" baseline="0" dirty="0">
                <a:solidFill>
                  <a:srgbClr val="93C045"/>
                </a:solidFill>
                <a:latin typeface="Josefin Slab"/>
                <a:cs typeface="Josefin Slab"/>
              </a:rPr>
              <a:t> TITLE</a:t>
            </a:r>
            <a:endParaRPr lang="en-US" sz="3200" b="1" i="0" dirty="0">
              <a:solidFill>
                <a:srgbClr val="93C045"/>
              </a:solidFill>
              <a:latin typeface="Josefin Slab"/>
              <a:cs typeface="Josefin Slab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724399" y="1449388"/>
            <a:ext cx="3962241" cy="495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90800"/>
            <a:ext cx="3962400" cy="3811588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 sz="24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</a:t>
            </a:r>
          </a:p>
          <a:p>
            <a:pPr lvl="0"/>
            <a:r>
              <a:rPr lang="en-US" dirty="0"/>
              <a:t>Click to edit Master text </a:t>
            </a:r>
          </a:p>
          <a:p>
            <a:pPr lvl="0"/>
            <a:r>
              <a:rPr lang="en-US" dirty="0"/>
              <a:t>Click to edit Master text </a:t>
            </a:r>
          </a:p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429493" y="1449388"/>
            <a:ext cx="3990107" cy="9128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nner / 2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724399" y="1677988"/>
            <a:ext cx="3962241" cy="472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743200"/>
            <a:ext cx="3962400" cy="3582988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 sz="2400" b="0" i="0">
                <a:solidFill>
                  <a:schemeClr val="bg1">
                    <a:lumMod val="85000"/>
                  </a:schemeClr>
                </a:solidFill>
                <a:latin typeface="Lato Light"/>
                <a:cs typeface="Lat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0"/>
            <a:r>
              <a:rPr lang="en-US" dirty="0"/>
              <a:t> Click to edit Master text</a:t>
            </a:r>
          </a:p>
          <a:p>
            <a:pPr lvl="0"/>
            <a:r>
              <a:rPr lang="en-US" dirty="0"/>
              <a:t> Click to edit Master text </a:t>
            </a:r>
          </a:p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677988"/>
            <a:ext cx="3990107" cy="9128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0" i="0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199" y="381000"/>
            <a:ext cx="8257146" cy="1096700"/>
          </a:xfrm>
          <a:prstGeom prst="rect">
            <a:avLst/>
          </a:prstGeom>
        </p:spPr>
      </p:pic>
      <p:sp>
        <p:nvSpPr>
          <p:cNvPr id="8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31079" y="393170"/>
            <a:ext cx="8238627" cy="7921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400" b="1" i="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Josefin Slab"/>
                <a:cs typeface="Josefin Slab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nner /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440267" y="2743200"/>
            <a:ext cx="8229439" cy="358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None/>
              <a:tabLst/>
              <a:defRPr sz="2800" b="0" i="0">
                <a:solidFill>
                  <a:schemeClr val="bg1">
                    <a:lumMod val="85000"/>
                  </a:schemeClr>
                </a:solidFill>
                <a:latin typeface="Lato Light"/>
                <a:cs typeface="Lat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457199" y="1677988"/>
            <a:ext cx="8257146" cy="9128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0" i="0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199" y="381000"/>
            <a:ext cx="8257146" cy="1096700"/>
          </a:xfrm>
          <a:prstGeom prst="rect">
            <a:avLst/>
          </a:prstGeom>
        </p:spPr>
      </p:pic>
      <p:sp>
        <p:nvSpPr>
          <p:cNvPr id="7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31079" y="393170"/>
            <a:ext cx="8238627" cy="7921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400" b="1" i="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Josefin Slab"/>
                <a:cs typeface="Josefin Slab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nner / 1 column with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440267" y="2743200"/>
            <a:ext cx="8229439" cy="358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None/>
              <a:tabLst/>
              <a:defRPr sz="2800" b="0" i="0">
                <a:solidFill>
                  <a:schemeClr val="bg1">
                    <a:lumMod val="85000"/>
                  </a:schemeClr>
                </a:solidFill>
                <a:latin typeface="Lato Light"/>
                <a:cs typeface="Lat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1295399" y="1905000"/>
            <a:ext cx="7418945" cy="685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0" i="0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199" y="381000"/>
            <a:ext cx="8257146" cy="1096700"/>
          </a:xfrm>
          <a:prstGeom prst="rect">
            <a:avLst/>
          </a:prstGeom>
        </p:spPr>
      </p:pic>
      <p:sp>
        <p:nvSpPr>
          <p:cNvPr id="7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31079" y="393170"/>
            <a:ext cx="8238627" cy="7921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400" b="1" i="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Josefin Slab"/>
                <a:cs typeface="Josefin Slab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511986" y="1905000"/>
            <a:ext cx="599193" cy="599193"/>
          </a:xfrm>
          <a:prstGeom prst="ellipse">
            <a:avLst/>
          </a:prstGeom>
          <a:solidFill>
            <a:srgbClr val="E07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410204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3962400" cy="76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0" i="0">
                <a:solidFill>
                  <a:srgbClr val="D9D9D9"/>
                </a:solidFill>
                <a:latin typeface="Lato Light"/>
                <a:cs typeface="Lato Ligh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25738"/>
            <a:ext cx="3962400" cy="3600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752600"/>
            <a:ext cx="3962400" cy="762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800" b="0" i="0">
                <a:solidFill>
                  <a:srgbClr val="D9D9D9"/>
                </a:solidFill>
                <a:latin typeface="Lato Light"/>
                <a:cs typeface="Lato Ligh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819400"/>
            <a:ext cx="3962400" cy="35067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199" y="381000"/>
            <a:ext cx="8257146" cy="1096700"/>
          </a:xfrm>
          <a:prstGeom prst="rect">
            <a:avLst/>
          </a:prstGeom>
        </p:spPr>
      </p:pic>
      <p:sp>
        <p:nvSpPr>
          <p:cNvPr id="9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31079" y="393170"/>
            <a:ext cx="8238627" cy="7921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400" b="1" i="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Josefin Slab"/>
                <a:cs typeface="Josefin Slab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7988"/>
            <a:ext cx="8229600" cy="40370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454025" y="5868988"/>
            <a:ext cx="82296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1" baseline="0">
                <a:solidFill>
                  <a:srgbClr val="E07646"/>
                </a:solidFill>
                <a:latin typeface="Lato Light"/>
                <a:cs typeface="Lat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9654" y="381000"/>
            <a:ext cx="8257146" cy="1096700"/>
          </a:xfrm>
          <a:prstGeom prst="rect">
            <a:avLst/>
          </a:prstGeom>
        </p:spPr>
      </p:pic>
      <p:sp>
        <p:nvSpPr>
          <p:cNvPr id="8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03534" y="393170"/>
            <a:ext cx="8238627" cy="7921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400" b="1" i="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Josefin Slab"/>
                <a:cs typeface="Josefin Slab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4025" y="1676399"/>
            <a:ext cx="8229600" cy="3429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4025" y="5257800"/>
            <a:ext cx="8229600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0">
                <a:solidFill>
                  <a:srgbClr val="D9D9D9"/>
                </a:solidFill>
                <a:latin typeface="Lato Light"/>
                <a:cs typeface="Lat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0"/>
          </p:nvPr>
        </p:nvSpPr>
        <p:spPr>
          <a:xfrm>
            <a:off x="454025" y="5868988"/>
            <a:ext cx="82296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1" baseline="0">
                <a:solidFill>
                  <a:srgbClr val="E07646"/>
                </a:solidFill>
                <a:latin typeface="Lato Light"/>
                <a:cs typeface="Lat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199" y="381000"/>
            <a:ext cx="8257146" cy="1096700"/>
          </a:xfrm>
          <a:prstGeom prst="rect">
            <a:avLst/>
          </a:prstGeom>
        </p:spPr>
      </p:pic>
      <p:sp>
        <p:nvSpPr>
          <p:cNvPr id="9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31079" y="393170"/>
            <a:ext cx="8238627" cy="7921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400" b="1" i="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Josefin Slab"/>
                <a:cs typeface="Josefin Slab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90800"/>
            <a:ext cx="8226424" cy="3735388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 sz="2800" b="0" i="0">
                <a:solidFill>
                  <a:srgbClr val="D9D9D9"/>
                </a:solidFill>
                <a:latin typeface="Lato Light"/>
                <a:cs typeface="Lat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8173" y="533400"/>
            <a:ext cx="8238627" cy="6858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400" b="1" i="0" baseline="0">
                <a:solidFill>
                  <a:srgbClr val="93C04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Josefin Slab"/>
                <a:cs typeface="Josefin Slab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677988"/>
            <a:ext cx="8226424" cy="6842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0" i="0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anner/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l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-76200"/>
            <a:ext cx="5181600" cy="1899888"/>
          </a:xfrm>
          <a:prstGeom prst="rect">
            <a:avLst/>
          </a:prstGeom>
        </p:spPr>
      </p:pic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743200"/>
            <a:ext cx="8226424" cy="3582988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 sz="2800" b="0" i="0">
                <a:solidFill>
                  <a:srgbClr val="D9D9D9"/>
                </a:solidFill>
                <a:latin typeface="Lato Light"/>
                <a:cs typeface="Lat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E07646"/>
              </a:buClr>
              <a:buSzPct val="115000"/>
              <a:buFont typeface="Arial"/>
              <a:buChar char="•"/>
              <a:tabLst/>
              <a:defRPr/>
            </a:pPr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8012" y="579437"/>
            <a:ext cx="8238627" cy="7921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400" b="1" i="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Josefin Slab"/>
                <a:cs typeface="Josefin Slab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448012" y="1677988"/>
            <a:ext cx="8226424" cy="9128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0" i="0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67" r:id="rId1"/>
    <p:sldLayoutId id="2147493458" r:id="rId2"/>
    <p:sldLayoutId id="2147493459" r:id="rId3"/>
    <p:sldLayoutId id="2147493468" r:id="rId4"/>
    <p:sldLayoutId id="2147493460" r:id="rId5"/>
    <p:sldLayoutId id="2147493463" r:id="rId6"/>
    <p:sldLayoutId id="2147493464" r:id="rId7"/>
    <p:sldLayoutId id="2147493461" r:id="rId8"/>
    <p:sldLayoutId id="2147493462" r:id="rId9"/>
    <p:sldLayoutId id="2147493465" r:id="rId10"/>
    <p:sldLayoutId id="2147493466" r:id="rId11"/>
    <p:sldLayoutId id="2147493457" r:id="rId12"/>
  </p:sldLayoutIdLst>
  <p:transition>
    <p:dissolv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2043479"/>
            <a:ext cx="67818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93C045"/>
                </a:solidFill>
                <a:latin typeface="Josefin Slab" panose="02000000000000000000" pitchFamily="2" charset="0"/>
              </a:rPr>
              <a:t>	</a:t>
            </a:r>
          </a:p>
          <a:p>
            <a:pPr algn="ctr"/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4953000" y="3124200"/>
            <a:ext cx="26592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93C045"/>
                </a:solidFill>
                <a:latin typeface="Josefin Slab" panose="02000000000000000000" pitchFamily="2" charset="0"/>
              </a:rPr>
              <a:t>	</a:t>
            </a:r>
          </a:p>
          <a:p>
            <a:endParaRPr lang="en-US" sz="4800" dirty="0">
              <a:solidFill>
                <a:srgbClr val="2082A2"/>
              </a:solidFill>
              <a:latin typeface="Josefin Slab" panose="02000000000000000000" pitchFamily="2" charset="0"/>
              <a:cs typeface="Helvetica Neue UltraLight"/>
            </a:endParaRPr>
          </a:p>
          <a:p>
            <a:pPr algn="ctr"/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BC51F1-203A-4C02-B664-0D4F8B4DB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08" y="1846035"/>
            <a:ext cx="7050992" cy="28950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A46F9A5-7E67-4E96-A61F-D7B699A4174B}"/>
              </a:ext>
            </a:extLst>
          </p:cNvPr>
          <p:cNvSpPr/>
          <p:nvPr/>
        </p:nvSpPr>
        <p:spPr>
          <a:xfrm>
            <a:off x="3124200" y="4419600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2777A2"/>
                </a:solidFill>
                <a:latin typeface="Helvetica Light"/>
              </a:rPr>
              <a:t>Set Up Timeline</a:t>
            </a:r>
          </a:p>
        </p:txBody>
      </p:sp>
    </p:spTree>
    <p:extLst>
      <p:ext uri="{BB962C8B-B14F-4D97-AF65-F5344CB8AC3E}">
        <p14:creationId xmlns:p14="http://schemas.microsoft.com/office/powerpoint/2010/main" val="454865339"/>
      </p:ext>
    </p:extLst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05FC6A-26FE-46AA-A9DD-03847C5B7A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HOW WE MEASURE</a:t>
            </a:r>
          </a:p>
        </p:txBody>
      </p:sp>
      <p:sp>
        <p:nvSpPr>
          <p:cNvPr id="4" name="Rectangle 3"/>
          <p:cNvSpPr/>
          <p:nvPr/>
        </p:nvSpPr>
        <p:spPr>
          <a:xfrm rot="16200000">
            <a:off x="-389346" y="3589746"/>
            <a:ext cx="2611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E07646"/>
                </a:solidFill>
                <a:latin typeface="Helvetica Light"/>
              </a:rPr>
              <a:t>CORE VALUES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447800" y="5562600"/>
            <a:ext cx="28023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E07646"/>
                </a:solidFill>
                <a:latin typeface="Helvetica Light"/>
              </a:rPr>
              <a:t>JOB DESCRIPTION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4876800" y="2743200"/>
            <a:ext cx="32002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  <a:latin typeface="Helvetica Light"/>
              </a:rPr>
              <a:t>How an employee is scored on Core Values and Job Description criteria determines placement on graph.</a:t>
            </a:r>
          </a:p>
          <a:p>
            <a:endParaRPr lang="en-US" dirty="0">
              <a:solidFill>
                <a:srgbClr val="93C045"/>
              </a:solidFill>
              <a:latin typeface="Josefin Slab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BFF2B5-95C5-4EE9-A946-E61B4A8B8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6248400"/>
            <a:ext cx="374131" cy="3952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5FE8834-41F5-42F5-B00A-5FF59C3E1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630" y="1968941"/>
            <a:ext cx="3360770" cy="332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054500"/>
      </p:ext>
    </p:extLst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4114800" y="2585205"/>
            <a:ext cx="5029200" cy="35829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07646"/>
                </a:solidFill>
                <a:latin typeface="Helvetica Light"/>
              </a:rPr>
              <a:t>Admin Training</a:t>
            </a:r>
          </a:p>
          <a:p>
            <a:pPr lvl="1"/>
            <a:r>
              <a:rPr lang="en-US" sz="2000" dirty="0">
                <a:solidFill>
                  <a:schemeClr val="bg2"/>
                </a:solidFill>
                <a:latin typeface="Helvetica Light"/>
              </a:rPr>
              <a:t>online only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07646"/>
                </a:solidFill>
                <a:latin typeface="Helvetica Light"/>
              </a:rPr>
              <a:t>Manager Training </a:t>
            </a:r>
          </a:p>
          <a:p>
            <a:pPr lvl="1"/>
            <a:r>
              <a:rPr lang="en-US" sz="2000" dirty="0">
                <a:solidFill>
                  <a:schemeClr val="bg2"/>
                </a:solidFill>
                <a:latin typeface="Helvetica Light"/>
              </a:rPr>
              <a:t>online or onsite</a:t>
            </a:r>
            <a:endParaRPr lang="en-US" sz="2000" dirty="0">
              <a:solidFill>
                <a:srgbClr val="E07646"/>
              </a:solidFill>
              <a:latin typeface="Helvetica Ligh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07646"/>
                </a:solidFill>
                <a:latin typeface="Helvetica Light"/>
              </a:rPr>
              <a:t>Employee Training</a:t>
            </a:r>
          </a:p>
          <a:p>
            <a:pPr lvl="1"/>
            <a:r>
              <a:rPr lang="en-US" sz="2000" dirty="0">
                <a:solidFill>
                  <a:schemeClr val="bg2"/>
                </a:solidFill>
                <a:latin typeface="Helvetica Light"/>
              </a:rPr>
              <a:t>online or onsite</a:t>
            </a:r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866E65-58F1-4B9B-BF08-9CB0D95C8F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2800" dirty="0"/>
              <a:t>Provided with subscription…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DB27EF-749D-42DA-A414-E249A91BF1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THREADS TRAINING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571499" y="1981200"/>
            <a:ext cx="81624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en-US" sz="2000" dirty="0">
              <a:solidFill>
                <a:srgbClr val="93C045"/>
              </a:solidFill>
              <a:latin typeface="Josefin Slab" panose="02000000000000000000" pitchFamily="2" charset="0"/>
            </a:endParaRPr>
          </a:p>
          <a:p>
            <a:pPr fontAlgn="base"/>
            <a:endParaRPr lang="en-US" sz="2000" dirty="0">
              <a:solidFill>
                <a:srgbClr val="93C045"/>
              </a:solidFill>
              <a:latin typeface="Josefin Slab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82B4A5-8CAF-47DA-892C-129EA0FA6D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1" t="994" r="685" b="-994"/>
          <a:stretch/>
        </p:blipFill>
        <p:spPr>
          <a:xfrm>
            <a:off x="411323" y="2627811"/>
            <a:ext cx="3680461" cy="343081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CB4E41-84DC-4727-A27F-0F0951569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6248400"/>
            <a:ext cx="374131" cy="3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8494"/>
      </p:ext>
    </p:extLst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56907EB-9A72-4F68-A8BF-EE1C5F5CFC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199" y="1677988"/>
            <a:ext cx="8257146" cy="4722812"/>
          </a:xfrm>
        </p:spPr>
        <p:txBody>
          <a:bodyPr/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07646"/>
                </a:solidFill>
                <a:latin typeface="Helvetica Neue UltraLight"/>
              </a:rPr>
              <a:t>Implementation Date</a:t>
            </a:r>
          </a:p>
          <a:p>
            <a:pPr fontAlgn="base"/>
            <a:r>
              <a:rPr lang="en-US" sz="1800" dirty="0">
                <a:solidFill>
                  <a:schemeClr val="bg2"/>
                </a:solidFill>
                <a:latin typeface="Helvetica Neue UltraLight"/>
              </a:rPr>
              <a:t>	Roll out to all employees</a:t>
            </a:r>
          </a:p>
          <a:p>
            <a:pPr fontAlgn="base"/>
            <a:endParaRPr lang="en-US" sz="1000" dirty="0">
              <a:solidFill>
                <a:schemeClr val="bg2"/>
              </a:solidFill>
              <a:latin typeface="Helvetica Neue UltraLight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07646"/>
                </a:solidFill>
                <a:latin typeface="Helvetica Neue UltraLight"/>
              </a:rPr>
              <a:t>Employee Upload</a:t>
            </a:r>
          </a:p>
          <a:p>
            <a:pPr fontAlgn="base"/>
            <a:r>
              <a:rPr lang="en-US" sz="1800" dirty="0">
                <a:solidFill>
                  <a:schemeClr val="bg2"/>
                </a:solidFill>
                <a:latin typeface="Helvetica Neue UltraLight"/>
              </a:rPr>
              <a:t>	Complete and return employee upload spreadsheet</a:t>
            </a:r>
          </a:p>
          <a:p>
            <a:pPr fontAlgn="base"/>
            <a:endParaRPr lang="en-US" sz="1000" dirty="0">
              <a:solidFill>
                <a:srgbClr val="E07646"/>
              </a:solidFill>
              <a:latin typeface="Helvetica Neue UltraLight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07646"/>
                </a:solidFill>
                <a:latin typeface="Helvetica Neue UltraLight"/>
              </a:rPr>
              <a:t>Core Values</a:t>
            </a:r>
          </a:p>
          <a:p>
            <a:pPr fontAlgn="base"/>
            <a:r>
              <a:rPr lang="en-US" sz="1800" dirty="0">
                <a:solidFill>
                  <a:schemeClr val="bg2"/>
                </a:solidFill>
                <a:latin typeface="Helvetica Neue UltraLight"/>
              </a:rPr>
              <a:t>	Send current values, revise or create</a:t>
            </a:r>
          </a:p>
          <a:p>
            <a:pPr fontAlgn="base"/>
            <a:endParaRPr lang="en-US" sz="1000" dirty="0">
              <a:solidFill>
                <a:srgbClr val="E07646"/>
              </a:solidFill>
              <a:latin typeface="Helvetica Neue UltraLight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07646"/>
                </a:solidFill>
                <a:latin typeface="Helvetica Neue UltraLight"/>
              </a:rPr>
              <a:t>Job Descriptions</a:t>
            </a:r>
          </a:p>
          <a:p>
            <a:pPr fontAlgn="base"/>
            <a:r>
              <a:rPr lang="en-US" sz="1800" dirty="0">
                <a:solidFill>
                  <a:schemeClr val="bg2"/>
                </a:solidFill>
                <a:latin typeface="Helvetica Neue UltraLight"/>
              </a:rPr>
              <a:t>	Utilize THREADS knowledge base or convert</a:t>
            </a:r>
          </a:p>
          <a:p>
            <a:pPr fontAlgn="base"/>
            <a:endParaRPr lang="en-US" sz="1000" dirty="0">
              <a:solidFill>
                <a:srgbClr val="E07646"/>
              </a:solidFill>
              <a:latin typeface="Helvetica Neue UltraLight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07646"/>
                </a:solidFill>
                <a:latin typeface="Helvetica Neue UltraLight"/>
              </a:rPr>
              <a:t>Training</a:t>
            </a:r>
          </a:p>
          <a:p>
            <a:pPr fontAlgn="base"/>
            <a:r>
              <a:rPr lang="en-US" sz="1800" dirty="0">
                <a:solidFill>
                  <a:schemeClr val="bg2"/>
                </a:solidFill>
                <a:latin typeface="Helvetica Neue UltraLight"/>
              </a:rPr>
              <a:t>	Pick dates &amp; times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7086CB-6A4D-4601-81E6-616FADCD81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SET UP TIMELINE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1E4D3C-6CA4-4C74-BFA7-C7C8B2E6A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6248400"/>
            <a:ext cx="374131" cy="3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87681"/>
      </p:ext>
    </p:extLst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2043479"/>
            <a:ext cx="67818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93C045"/>
                </a:solidFill>
                <a:latin typeface="Josefin Slab" panose="02000000000000000000" pitchFamily="2" charset="0"/>
              </a:rPr>
              <a:t>	</a:t>
            </a:r>
          </a:p>
          <a:p>
            <a:pPr algn="ctr"/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4953000" y="3124200"/>
            <a:ext cx="26592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93C045"/>
                </a:solidFill>
                <a:latin typeface="Josefin Slab" panose="02000000000000000000" pitchFamily="2" charset="0"/>
              </a:rPr>
              <a:t>	</a:t>
            </a:r>
          </a:p>
          <a:p>
            <a:endParaRPr lang="en-US" sz="4800" dirty="0">
              <a:solidFill>
                <a:srgbClr val="2082A2"/>
              </a:solidFill>
              <a:latin typeface="Josefin Slab" panose="02000000000000000000" pitchFamily="2" charset="0"/>
              <a:cs typeface="Helvetica Neue UltraLight"/>
            </a:endParaRPr>
          </a:p>
          <a:p>
            <a:pPr algn="ctr"/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BC51F1-203A-4C02-B664-0D4F8B4DB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81200"/>
            <a:ext cx="7050992" cy="289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40817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90000"/>
                  </a:schemeClr>
                </a:solidFill>
              </a:rPr>
              <a:t>Discuss steps of implementation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90000"/>
                  </a:schemeClr>
                </a:solidFill>
              </a:rPr>
              <a:t>Create a timeline of action items &amp; deliverables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90000"/>
                  </a:schemeClr>
                </a:solidFill>
              </a:rPr>
              <a:t>Plan training events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54D6F-8E35-4CCF-8182-7EF81288B3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2800" dirty="0"/>
              <a:t>Goal for Call…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8C9264-D77F-4F13-B6C7-C60B539F32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SET UP GOALS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1FF178-9C06-4A0C-AC7F-6F124D7BA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6248400"/>
            <a:ext cx="374131" cy="3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134786"/>
      </p:ext>
    </p:extLst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</a:rPr>
              <a:t>Employees – users of the product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</a:rPr>
              <a:t>Criteria – what gets measured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</a:rPr>
              <a:t>Reviews – how measurements are realized</a:t>
            </a:r>
            <a:endParaRPr lang="en-US" sz="24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C0AE851-39EC-4A86-8DBA-DDEC1B2019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2800" dirty="0"/>
              <a:t>Areas of focus…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A7B6E1-2DEF-4135-A7B9-DF49440328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SET UP STEPS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6369C9-1C26-4B27-8D1D-C960BE2A1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6248400"/>
            <a:ext cx="374131" cy="3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86315"/>
      </p:ext>
    </p:extLst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90000"/>
                  </a:schemeClr>
                </a:solidFill>
              </a:rPr>
              <a:t>Who will be using Threads?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90000"/>
                  </a:schemeClr>
                </a:solidFill>
              </a:rPr>
              <a:t>When would you like them to begin?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90000"/>
                  </a:schemeClr>
                </a:solidFill>
              </a:rPr>
              <a:t>What are their permission levels?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CA72EA-DBAA-4E53-B810-D2B5AFA2ED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2800" dirty="0"/>
              <a:t>What to consider with Employee’s…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B34C02-D6C8-4B96-B80C-0FC3669630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SET UP FOCUS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61A132-467C-4F1C-80AA-9594E48E7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6248400"/>
            <a:ext cx="374131" cy="3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89493"/>
      </p:ext>
    </p:extLst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440267" y="2665412"/>
            <a:ext cx="8229439" cy="3582988"/>
          </a:xfrm>
        </p:spPr>
        <p:txBody>
          <a:bodyPr/>
          <a:lstStyle/>
          <a:p>
            <a:pPr fontAlgn="base"/>
            <a:r>
              <a:rPr lang="en-US" sz="2400" dirty="0">
                <a:solidFill>
                  <a:srgbClr val="E07646"/>
                </a:solidFill>
                <a:latin typeface="Helvetica Light"/>
              </a:rPr>
              <a:t>Admin </a:t>
            </a:r>
            <a:r>
              <a:rPr lang="en-US" sz="2400" dirty="0">
                <a:solidFill>
                  <a:schemeClr val="bg2"/>
                </a:solidFill>
                <a:latin typeface="Helvetica Light"/>
              </a:rPr>
              <a:t>–</a:t>
            </a:r>
            <a:r>
              <a:rPr lang="en-US" sz="2400" dirty="0">
                <a:solidFill>
                  <a:srgbClr val="E07646"/>
                </a:solidFill>
                <a:latin typeface="Helvetica Light"/>
              </a:rPr>
              <a:t> </a:t>
            </a:r>
            <a:r>
              <a:rPr lang="en-US" sz="2400" dirty="0">
                <a:solidFill>
                  <a:schemeClr val="bg2"/>
                </a:solidFill>
                <a:latin typeface="Helvetica Light"/>
              </a:rPr>
              <a:t>see all information</a:t>
            </a:r>
          </a:p>
          <a:p>
            <a:pPr fontAlgn="base"/>
            <a:endParaRPr lang="en-US" sz="2400" dirty="0">
              <a:solidFill>
                <a:schemeClr val="bg2"/>
              </a:solidFill>
              <a:latin typeface="Helvetica Light"/>
            </a:endParaRPr>
          </a:p>
          <a:p>
            <a:pPr fontAlgn="base"/>
            <a:r>
              <a:rPr lang="en-US" sz="2400" dirty="0">
                <a:solidFill>
                  <a:srgbClr val="E07646"/>
                </a:solidFill>
                <a:latin typeface="Helvetica Light"/>
              </a:rPr>
              <a:t>Manager </a:t>
            </a:r>
            <a:r>
              <a:rPr lang="en-US" sz="2400" dirty="0">
                <a:solidFill>
                  <a:schemeClr val="bg2"/>
                </a:solidFill>
                <a:latin typeface="Helvetica Light"/>
              </a:rPr>
              <a:t>–</a:t>
            </a:r>
            <a:r>
              <a:rPr lang="en-US" sz="2400" dirty="0">
                <a:solidFill>
                  <a:srgbClr val="E07646"/>
                </a:solidFill>
                <a:latin typeface="Helvetica Light"/>
              </a:rPr>
              <a:t> </a:t>
            </a:r>
            <a:r>
              <a:rPr lang="en-US" sz="2400" dirty="0">
                <a:solidFill>
                  <a:schemeClr val="bg2"/>
                </a:solidFill>
                <a:latin typeface="Helvetica Light"/>
              </a:rPr>
              <a:t>see employees beneath them in org chart</a:t>
            </a:r>
          </a:p>
          <a:p>
            <a:pPr fontAlgn="base"/>
            <a:endParaRPr lang="en-US" sz="2400" dirty="0">
              <a:solidFill>
                <a:srgbClr val="E07646"/>
              </a:solidFill>
              <a:latin typeface="Helvetica Light"/>
            </a:endParaRPr>
          </a:p>
          <a:p>
            <a:pPr fontAlgn="base"/>
            <a:r>
              <a:rPr lang="en-US" sz="2400" dirty="0">
                <a:solidFill>
                  <a:srgbClr val="E07646"/>
                </a:solidFill>
                <a:latin typeface="Helvetica Light"/>
              </a:rPr>
              <a:t>Employee </a:t>
            </a:r>
            <a:r>
              <a:rPr lang="en-US" sz="2400" dirty="0">
                <a:solidFill>
                  <a:schemeClr val="bg2"/>
                </a:solidFill>
                <a:latin typeface="Helvetica Light"/>
              </a:rPr>
              <a:t>–</a:t>
            </a:r>
            <a:r>
              <a:rPr lang="en-US" sz="2400" dirty="0">
                <a:solidFill>
                  <a:srgbClr val="E07646"/>
                </a:solidFill>
                <a:latin typeface="Helvetica Light"/>
              </a:rPr>
              <a:t> </a:t>
            </a:r>
            <a:r>
              <a:rPr lang="en-US" sz="2400" dirty="0">
                <a:solidFill>
                  <a:schemeClr val="bg2"/>
                </a:solidFill>
                <a:latin typeface="Helvetica Light"/>
              </a:rPr>
              <a:t>See their information only</a:t>
            </a:r>
            <a:endParaRPr lang="en-US" sz="2400" dirty="0">
              <a:solidFill>
                <a:srgbClr val="E07646"/>
              </a:solidFill>
              <a:latin typeface="Helvetica Light"/>
            </a:endParaRPr>
          </a:p>
          <a:p>
            <a:endParaRPr lang="en-US" sz="4000" dirty="0">
              <a:solidFill>
                <a:schemeClr val="bg2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622B88F-8BE9-4AEC-B868-0AEA8EE0FF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2800" dirty="0"/>
              <a:t>3 User Levels…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819A8D-8731-4ABD-8CAE-8CE9E2D904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USER LEVELS</a:t>
            </a:r>
          </a:p>
        </p:txBody>
      </p:sp>
      <p:sp>
        <p:nvSpPr>
          <p:cNvPr id="3" name="Rectangle 2"/>
          <p:cNvSpPr/>
          <p:nvPr/>
        </p:nvSpPr>
        <p:spPr>
          <a:xfrm>
            <a:off x="571499" y="1905000"/>
            <a:ext cx="81624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en-US" sz="2000" dirty="0">
              <a:solidFill>
                <a:srgbClr val="93C045"/>
              </a:solidFill>
              <a:latin typeface="Josefin Slab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52D654-4B17-4E63-8EE6-C9151BCE0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914" y="3316311"/>
            <a:ext cx="2514600" cy="3208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226E70-4C0E-40CE-8260-B4E289BC5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1" y="4554020"/>
            <a:ext cx="2095501" cy="3107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F4BDA9-A41E-4FE2-9353-2FD2D5143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914" y="5778321"/>
            <a:ext cx="1638301" cy="3016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EBF80A-6CEB-4FF0-94AA-11757A2EF6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200" y="6248400"/>
            <a:ext cx="374131" cy="3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355489"/>
      </p:ext>
    </p:extLst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</a:rPr>
              <a:t>Populates Org Chart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</a:rPr>
              <a:t>Create Employee Profiles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</a:rPr>
              <a:t>Establish Departments &amp; Job Titles</a:t>
            </a:r>
          </a:p>
          <a:p>
            <a:endParaRPr lang="en-US" sz="40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F2EEB86-C3C2-48C7-8273-95103BBE84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2800" dirty="0"/>
              <a:t>Used to…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5BF447-7862-4D03-8662-CA2BFD702F3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EMPLOYEE UPLOAD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CE73F3-A4E5-48CD-9869-3C0B235BA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876800"/>
            <a:ext cx="7356777" cy="685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1B7220-8431-410D-9067-8D1876DD0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6248400"/>
            <a:ext cx="374131" cy="3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9811"/>
      </p:ext>
    </p:extLst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762000" y="2133600"/>
            <a:ext cx="7734301" cy="3582988"/>
          </a:xfrm>
        </p:spPr>
        <p:txBody>
          <a:bodyPr/>
          <a:lstStyle/>
          <a:p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Light"/>
              </a:rPr>
              <a:t>Threads uses the criteria listed in your core values &amp; job descriptions, to measu</a:t>
            </a:r>
            <a:r>
              <a:rPr lang="en-US" sz="2400" dirty="0">
                <a:solidFill>
                  <a:schemeClr val="bg2"/>
                </a:solidFill>
                <a:latin typeface="Helvetica Light"/>
              </a:rPr>
              <a:t>re </a:t>
            </a:r>
            <a:r>
              <a:rPr lang="en-US" sz="2400" i="1" u="sng" dirty="0">
                <a:solidFill>
                  <a:srgbClr val="93C045"/>
                </a:solidFill>
                <a:latin typeface="Helvetica Light"/>
              </a:rPr>
              <a:t>employee performance</a:t>
            </a:r>
            <a:r>
              <a:rPr lang="en-US" sz="2400" dirty="0">
                <a:solidFill>
                  <a:srgbClr val="93C045"/>
                </a:solidFill>
                <a:latin typeface="Helvetica Light"/>
              </a:rPr>
              <a:t> </a:t>
            </a:r>
            <a:r>
              <a:rPr lang="en-US" sz="2400" dirty="0">
                <a:solidFill>
                  <a:schemeClr val="bg2"/>
                </a:solidFill>
                <a:latin typeface="Helvetica Light"/>
              </a:rPr>
              <a:t>and </a:t>
            </a:r>
            <a:r>
              <a:rPr lang="en-US" sz="2400" i="1" u="sng" dirty="0">
                <a:solidFill>
                  <a:srgbClr val="93C045"/>
                </a:solidFill>
                <a:latin typeface="Helvetica Light"/>
              </a:rPr>
              <a:t>cultural alignment</a:t>
            </a:r>
            <a:r>
              <a:rPr lang="en-US" sz="2400" i="1" dirty="0">
                <a:solidFill>
                  <a:schemeClr val="bg2"/>
                </a:solidFill>
                <a:latin typeface="Helvetica Light"/>
              </a:rPr>
              <a:t>.</a:t>
            </a:r>
            <a:endParaRPr lang="en-US" sz="2400" dirty="0">
              <a:solidFill>
                <a:schemeClr val="bg2"/>
              </a:solidFill>
              <a:latin typeface="Helvetica Light"/>
            </a:endParaRPr>
          </a:p>
          <a:p>
            <a:endParaRPr lang="en-US" sz="4000" dirty="0">
              <a:solidFill>
                <a:schemeClr val="bg2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622B88F-8BE9-4AEC-B868-0AEA8EE0FF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5122" y="4574382"/>
            <a:ext cx="8257146" cy="91281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E07646"/>
                </a:solidFill>
              </a:rPr>
              <a:t>Core Values + Job Description = Results</a:t>
            </a:r>
          </a:p>
          <a:p>
            <a:endParaRPr lang="en-US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819A8D-8731-4ABD-8CAE-8CE9E2D904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HOW WE MEASURE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571499" y="1905000"/>
            <a:ext cx="81624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en-US" sz="2000" dirty="0">
              <a:solidFill>
                <a:srgbClr val="93C045"/>
              </a:solidFill>
              <a:latin typeface="Josefin Slab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1FC826-44A2-4607-8D67-3A15D969F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6248400"/>
            <a:ext cx="374131" cy="3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03072"/>
      </p:ext>
    </p:extLst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86004E-C296-4B5B-AB45-AD0A7FBDE6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HOW WE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4D25B6-9B5D-45D1-B82F-85F7F6F632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0626" y="1981200"/>
            <a:ext cx="8229439" cy="4175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dirty="0">
                <a:solidFill>
                  <a:srgbClr val="E07646"/>
                </a:solidFill>
                <a:latin typeface="Helvetica Light"/>
              </a:rPr>
              <a:t>Core</a:t>
            </a:r>
            <a:r>
              <a:rPr lang="en-US" sz="2400" dirty="0">
                <a:solidFill>
                  <a:srgbClr val="2082A2"/>
                </a:solidFill>
                <a:latin typeface="Helvetica Light"/>
              </a:rPr>
              <a:t> </a:t>
            </a:r>
            <a:r>
              <a:rPr lang="en-US" sz="2400" dirty="0">
                <a:solidFill>
                  <a:srgbClr val="E07646"/>
                </a:solidFill>
                <a:latin typeface="Helvetica Light"/>
              </a:rPr>
              <a:t>Values</a:t>
            </a:r>
            <a:r>
              <a:rPr lang="en-US" sz="2400" dirty="0">
                <a:solidFill>
                  <a:srgbClr val="2082A2"/>
                </a:solidFill>
                <a:latin typeface="Helvetica Light"/>
              </a:rPr>
              <a:t> </a:t>
            </a:r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Light"/>
              </a:rPr>
              <a:t>– this criteria describes the desired behaviors and characteristics of the all employees</a:t>
            </a:r>
          </a:p>
          <a:p>
            <a:pPr algn="ctr" fontAlgn="base"/>
            <a:r>
              <a:rPr lang="en-US" sz="2400" i="1" dirty="0">
                <a:solidFill>
                  <a:srgbClr val="2082A2"/>
                </a:solidFill>
                <a:latin typeface="Helvetica Light"/>
              </a:rPr>
              <a:t>All employees have the same core value criteria</a:t>
            </a:r>
          </a:p>
          <a:p>
            <a:pPr algn="ctr" fontAlgn="base"/>
            <a:endParaRPr lang="en-US" sz="2400" dirty="0">
              <a:solidFill>
                <a:schemeClr val="accent3">
                  <a:lumMod val="20000"/>
                  <a:lumOff val="80000"/>
                </a:schemeClr>
              </a:solidFill>
              <a:latin typeface="Helvetica Light"/>
            </a:endParaRPr>
          </a:p>
          <a:p>
            <a:pPr fontAlgn="base"/>
            <a:r>
              <a:rPr lang="en-US" sz="2400" dirty="0">
                <a:solidFill>
                  <a:srgbClr val="E07646"/>
                </a:solidFill>
                <a:latin typeface="Helvetica Light"/>
              </a:rPr>
              <a:t>Job Description </a:t>
            </a:r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Light"/>
              </a:rPr>
              <a:t>– this criteria describes the areas of focus and expectations for a specific </a:t>
            </a:r>
            <a:r>
              <a:rPr lang="en-US" sz="2400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Light"/>
              </a:rPr>
              <a:t>position</a:t>
            </a:r>
            <a:endParaRPr lang="en-US" sz="2400" dirty="0">
              <a:solidFill>
                <a:srgbClr val="93C045"/>
              </a:solidFill>
              <a:latin typeface="Helvetica Light"/>
            </a:endParaRPr>
          </a:p>
          <a:p>
            <a:pPr algn="ctr" fontAlgn="base"/>
            <a:r>
              <a:rPr lang="en-US" sz="2400" i="1" dirty="0">
                <a:solidFill>
                  <a:srgbClr val="2082A2"/>
                </a:solidFill>
                <a:latin typeface="Helvetica Light"/>
              </a:rPr>
              <a:t>Each position will have its own criteria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735C01-7096-41A9-BE7B-B20A067B2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6248400"/>
            <a:ext cx="374131" cy="3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87180"/>
      </p:ext>
    </p:extLst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067697" y="4343400"/>
            <a:ext cx="2438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3200" b="1" dirty="0">
                <a:solidFill>
                  <a:srgbClr val="E07646"/>
                </a:solidFill>
                <a:latin typeface="Helvetica Light"/>
              </a:rPr>
              <a:t>Components</a:t>
            </a:r>
            <a:r>
              <a:rPr lang="en-US" sz="2400" b="1" dirty="0">
                <a:solidFill>
                  <a:schemeClr val="bg2"/>
                </a:solidFill>
                <a:latin typeface="Helvetica Light"/>
              </a:rPr>
              <a:t> clarity of focus</a:t>
            </a:r>
            <a:endParaRPr lang="en-US" sz="2400" dirty="0">
              <a:solidFill>
                <a:schemeClr val="bg2"/>
              </a:solidFill>
              <a:latin typeface="Helvetica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157515"/>
            <a:ext cx="4732136" cy="2924886"/>
          </a:xfrm>
          <a:prstGeom prst="rect">
            <a:avLst/>
          </a:prstGeom>
        </p:spPr>
      </p:pic>
      <p:pic>
        <p:nvPicPr>
          <p:cNvPr id="11" name="Graphic 10" descr="Back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949161" y="2556040"/>
            <a:ext cx="923289" cy="688008"/>
          </a:xfrm>
          <a:prstGeom prst="rect">
            <a:avLst/>
          </a:prstGeom>
        </p:spPr>
      </p:pic>
      <p:pic>
        <p:nvPicPr>
          <p:cNvPr id="10" name="Graphic 9" descr="Back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706641" flipV="1">
            <a:off x="4812879" y="4839769"/>
            <a:ext cx="1753248" cy="113585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2D07E-4BA6-43DA-991E-938561F744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CRITERIA BREAKDOWN</a:t>
            </a:r>
          </a:p>
        </p:txBody>
      </p:sp>
      <p:pic>
        <p:nvPicPr>
          <p:cNvPr id="15" name="Graphic 14" descr="Back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852153" flipV="1">
            <a:off x="5703513" y="2942033"/>
            <a:ext cx="1216383" cy="73250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905103" y="1997838"/>
            <a:ext cx="23817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3200" b="1" dirty="0">
                <a:solidFill>
                  <a:srgbClr val="E07646"/>
                </a:solidFill>
                <a:latin typeface="Helvetica Light"/>
              </a:rPr>
              <a:t>Weighting</a:t>
            </a:r>
            <a:r>
              <a:rPr lang="en-US" sz="2400" b="1" dirty="0">
                <a:solidFill>
                  <a:schemeClr val="bg2"/>
                </a:solidFill>
                <a:latin typeface="Helvetica Light"/>
              </a:rPr>
              <a:t>         % of result</a:t>
            </a:r>
            <a:endParaRPr lang="en-US" sz="2400" dirty="0">
              <a:solidFill>
                <a:schemeClr val="bg2"/>
              </a:solidFill>
              <a:latin typeface="Helvetica Ligh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76400" y="1686737"/>
            <a:ext cx="19679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3200" b="1" dirty="0">
                <a:solidFill>
                  <a:srgbClr val="E07646"/>
                </a:solidFill>
                <a:latin typeface="Helvetica Light"/>
              </a:rPr>
              <a:t>Heading</a:t>
            </a:r>
            <a:r>
              <a:rPr lang="en-US" sz="3200" b="1" dirty="0">
                <a:solidFill>
                  <a:schemeClr val="bg2"/>
                </a:solidFill>
                <a:latin typeface="Helvetica Light"/>
              </a:rPr>
              <a:t> </a:t>
            </a:r>
            <a:r>
              <a:rPr lang="en-US" sz="2400" b="1" dirty="0">
                <a:solidFill>
                  <a:schemeClr val="bg2"/>
                </a:solidFill>
                <a:latin typeface="Helvetica Light"/>
              </a:rPr>
              <a:t>area of focus</a:t>
            </a:r>
            <a:endParaRPr lang="en-US" sz="2000" dirty="0">
              <a:solidFill>
                <a:schemeClr val="bg2"/>
              </a:solidFill>
              <a:latin typeface="Helvetica Ligh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BFE82B5-DFD5-4571-8721-C5CE6F8C69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8200" y="6248400"/>
            <a:ext cx="374131" cy="3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554454"/>
      </p:ext>
    </p:extLst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effectLst>
          <a:outerShdw blurRad="50800" dist="38100" dir="5400000" algn="t" rotWithShape="0">
            <a:prstClr val="black">
              <a:alpha val="40000"/>
            </a:prstClr>
          </a:outerShdw>
        </a:effectLst>
      </a:spPr>
      <a:bodyPr anchor="ctr"/>
      <a:lstStyle>
        <a:defPPr>
          <a:defRPr sz="2800" b="0" i="0" dirty="0" smtClean="0">
            <a:solidFill>
              <a:srgbClr val="FFFFFF"/>
            </a:solidFill>
            <a:latin typeface="Josefin Slab"/>
            <a:cs typeface="Josefin Slab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purl.org/dc/terms/"/>
    <ds:schemaRef ds:uri="http://schemas.microsoft.com/sharepoint/v3/fields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24164</TotalTime>
  <Words>265</Words>
  <Application>Microsoft Office PowerPoint</Application>
  <PresentationFormat>On-screen Show (4:3)</PresentationFormat>
  <Paragraphs>74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Helvetica</vt:lpstr>
      <vt:lpstr>Helvetica Light</vt:lpstr>
      <vt:lpstr>Helvetica Neue UltraLight</vt:lpstr>
      <vt:lpstr>Josefin Slab</vt:lpstr>
      <vt:lpstr>Lato Light</vt:lpstr>
      <vt:lpstr>News Gothic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Teresa Lancaster</cp:lastModifiedBy>
  <cp:revision>399</cp:revision>
  <cp:lastPrinted>2013-04-19T17:30:21Z</cp:lastPrinted>
  <dcterms:created xsi:type="dcterms:W3CDTF">2010-04-12T23:12:02Z</dcterms:created>
  <dcterms:modified xsi:type="dcterms:W3CDTF">2018-02-13T21:41:04Z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